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3" r:id="rId3"/>
    <p:sldId id="286" r:id="rId4"/>
    <p:sldId id="292" r:id="rId5"/>
    <p:sldId id="298" r:id="rId6"/>
    <p:sldId id="300" r:id="rId7"/>
    <p:sldId id="299" r:id="rId8"/>
    <p:sldId id="301" r:id="rId9"/>
    <p:sldId id="293" r:id="rId10"/>
    <p:sldId id="259" r:id="rId11"/>
    <p:sldId id="277" r:id="rId12"/>
    <p:sldId id="268" r:id="rId13"/>
  </p:sldIdLst>
  <p:sldSz cx="9144000" cy="6858000" type="screen4x3"/>
  <p:notesSz cx="6858000" cy="9144000"/>
  <p:embeddedFontLst>
    <p:embeddedFont>
      <p:font typeface="Akrobat ExtraBold" panose="00000900000000000000" charset="-52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D3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76" d="100"/>
          <a:sy n="76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437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55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87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8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59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9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26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0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04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0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0BCE-FFC1-4F12-AC00-95157B0E6761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89E37-F45A-4A0F-A7CC-022E76C3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7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71A9B9E-3797-4F4C-A84C-13301276B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2" r="299"/>
          <a:stretch/>
        </p:blipFill>
        <p:spPr>
          <a:xfrm>
            <a:off x="0" y="0"/>
            <a:ext cx="9144000" cy="701411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03676B-2CCF-CB46-9046-8D8A57D29E6B}"/>
              </a:ext>
            </a:extLst>
          </p:cNvPr>
          <p:cNvSpPr/>
          <p:nvPr/>
        </p:nvSpPr>
        <p:spPr>
          <a:xfrm>
            <a:off x="331750" y="4150946"/>
            <a:ext cx="8920975" cy="2885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uk-UA" sz="11500" b="1" baseline="30000" dirty="0">
                <a:solidFill>
                  <a:schemeClr val="accent1">
                    <a:lumMod val="50000"/>
                  </a:schemeClr>
                </a:solidFill>
                <a:latin typeface="Akrobat ExtraBold" panose="00000900000000000000" pitchFamily="50" charset="-52"/>
              </a:rPr>
              <a:t>АЛЦ КОМПЛЕКС</a:t>
            </a:r>
            <a:endParaRPr lang="ru-RU" sz="11500" b="1" baseline="30000" dirty="0">
              <a:solidFill>
                <a:schemeClr val="accent1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>
              <a:lnSpc>
                <a:spcPct val="70000"/>
              </a:lnSpc>
            </a:pPr>
            <a:r>
              <a:rPr lang="uk-UA" sz="6600" b="1" baseline="30000" dirty="0">
                <a:solidFill>
                  <a:schemeClr val="accent1">
                    <a:lumMod val="50000"/>
                  </a:schemeClr>
                </a:solidFill>
                <a:latin typeface="Akrobat ExtraBold" panose="00000900000000000000" pitchFamily="50" charset="-52"/>
              </a:rPr>
              <a:t> </a:t>
            </a:r>
            <a:endParaRPr lang="ru-RU" sz="6600" b="1" baseline="30000" dirty="0">
              <a:solidFill>
                <a:schemeClr val="accent1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>
              <a:lnSpc>
                <a:spcPct val="70000"/>
              </a:lnSpc>
            </a:pPr>
            <a:r>
              <a:rPr lang="ru-RU" sz="6600" b="1" baseline="30000" dirty="0">
                <a:solidFill>
                  <a:schemeClr val="accent1">
                    <a:lumMod val="50000"/>
                  </a:schemeClr>
                </a:solidFill>
                <a:latin typeface="Akrobat ExtraBold" panose="00000900000000000000" pitchFamily="50" charset="-52"/>
              </a:rPr>
              <a:t>Идеальный баланс </a:t>
            </a:r>
            <a:endParaRPr lang="ru-RU" sz="6600" b="1" baseline="30000" dirty="0" smtClean="0">
              <a:solidFill>
                <a:schemeClr val="accent1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>
              <a:lnSpc>
                <a:spcPct val="70000"/>
              </a:lnSpc>
            </a:pPr>
            <a:r>
              <a:rPr lang="ru-RU" sz="6600" b="1" baseline="30000" dirty="0" smtClean="0">
                <a:solidFill>
                  <a:schemeClr val="accent1">
                    <a:lumMod val="50000"/>
                  </a:schemeClr>
                </a:solidFill>
                <a:latin typeface="Akrobat ExtraBold" panose="00000900000000000000" pitchFamily="50" charset="-52"/>
              </a:rPr>
              <a:t>незаменимых </a:t>
            </a:r>
            <a:r>
              <a:rPr lang="ru-RU" sz="6600" b="1" baseline="30000" dirty="0">
                <a:solidFill>
                  <a:schemeClr val="accent1">
                    <a:lumMod val="50000"/>
                  </a:schemeClr>
                </a:solidFill>
                <a:latin typeface="Akrobat ExtraBold" panose="00000900000000000000" pitchFamily="50" charset="-52"/>
              </a:rPr>
              <a:t>аминокислот и цинка </a:t>
            </a:r>
            <a:endParaRPr lang="ru-RU" sz="6600" b="1" baseline="30000" dirty="0" smtClean="0">
              <a:solidFill>
                <a:schemeClr val="accent1">
                  <a:lumMod val="50000"/>
                </a:schemeClr>
              </a:solidFill>
              <a:latin typeface="Akrobat ExtraBold" panose="00000900000000000000" pitchFamily="50" charset="-52"/>
            </a:endParaRPr>
          </a:p>
          <a:p>
            <a:pPr>
              <a:lnSpc>
                <a:spcPct val="70000"/>
              </a:lnSpc>
            </a:pPr>
            <a:r>
              <a:rPr lang="ru-RU" sz="6600" b="1" baseline="30000" dirty="0" smtClean="0">
                <a:solidFill>
                  <a:schemeClr val="accent1">
                    <a:lumMod val="50000"/>
                  </a:schemeClr>
                </a:solidFill>
                <a:latin typeface="Akrobat ExtraBold" panose="00000900000000000000" pitchFamily="50" charset="-52"/>
              </a:rPr>
              <a:t>для отличного </a:t>
            </a:r>
            <a:r>
              <a:rPr lang="ru-RU" sz="6600" b="1" baseline="30000" dirty="0">
                <a:solidFill>
                  <a:schemeClr val="accent1">
                    <a:lumMod val="50000"/>
                  </a:schemeClr>
                </a:solidFill>
                <a:latin typeface="Akrobat ExtraBold" panose="00000900000000000000" pitchFamily="50" charset="-52"/>
              </a:rPr>
              <a:t>самочувствия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0BDB1D19-7A56-974D-B11D-8E11976F4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4" y="199151"/>
            <a:ext cx="1360121" cy="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BCAFB0-509C-A547-96CB-0659E2F48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297C4A7-83FF-4E19-BA6F-D7767B7FAC94}"/>
              </a:ext>
            </a:extLst>
          </p:cNvPr>
          <p:cNvSpPr/>
          <p:nvPr/>
        </p:nvSpPr>
        <p:spPr>
          <a:xfrm>
            <a:off x="2292187" y="539521"/>
            <a:ext cx="719236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A7D36"/>
                </a:solidFill>
              </a:rPr>
              <a:t> </a:t>
            </a:r>
            <a:r>
              <a:rPr lang="ru-RU" sz="2800" b="1" dirty="0" smtClean="0">
                <a:solidFill>
                  <a:srgbClr val="1A7D36"/>
                </a:solidFill>
              </a:rPr>
              <a:t>   </a:t>
            </a:r>
            <a:r>
              <a:rPr lang="ru-RU" sz="2800" b="1" dirty="0" smtClean="0">
                <a:solidFill>
                  <a:srgbClr val="1A7D36"/>
                </a:solidFill>
                <a:latin typeface="Akrobat ExtraBold" panose="00000900000000000000" charset="-52"/>
              </a:rPr>
              <a:t>Состав</a:t>
            </a:r>
            <a:r>
              <a:rPr lang="ru-RU" sz="2800" b="1" dirty="0">
                <a:solidFill>
                  <a:srgbClr val="1A7D36"/>
                </a:solidFill>
                <a:latin typeface="Akrobat ExtraBold" panose="00000900000000000000" charset="-52"/>
              </a:rPr>
              <a:t>:</a:t>
            </a:r>
            <a:r>
              <a:rPr lang="ru-RU" sz="2800" dirty="0">
                <a:solidFill>
                  <a:srgbClr val="1A7D36"/>
                </a:solidFill>
                <a:latin typeface="Akrobat ExtraBold" panose="00000900000000000000" charset="-52"/>
              </a:rPr>
              <a:t> </a:t>
            </a:r>
          </a:p>
          <a:p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L-</a:t>
            </a:r>
            <a:r>
              <a:rPr lang="uk-UA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аргинин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(195 мг)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L-</a:t>
            </a:r>
            <a:r>
              <a:rPr lang="uk-UA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лизин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(195 мг)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Цинка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пиколинат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(8 мг)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Аэросил</a:t>
            </a:r>
            <a:endParaRPr lang="uk-UA" sz="24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Желатиновая</a:t>
            </a:r>
            <a:r>
              <a:rPr lang="uk-U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капсула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fontAlgn="t"/>
            <a:endParaRPr lang="ru-RU" sz="3200" b="1" dirty="0">
              <a:solidFill>
                <a:srgbClr val="1A7D36"/>
              </a:solidFill>
            </a:endParaRPr>
          </a:p>
          <a:p>
            <a:pPr fontAlgn="t"/>
            <a:endParaRPr lang="ru-RU" sz="3200" dirty="0">
              <a:solidFill>
                <a:srgbClr val="1A7D36"/>
              </a:solidFill>
            </a:endParaRPr>
          </a:p>
          <a:p>
            <a:pPr algn="ctr">
              <a:lnSpc>
                <a:spcPct val="50000"/>
              </a:lnSpc>
            </a:pPr>
            <a:endParaRPr lang="ru-RU" sz="4800" b="1" dirty="0">
              <a:solidFill>
                <a:srgbClr val="1A7D36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483356" y="4771334"/>
            <a:ext cx="4345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spcAft>
                <a:spcPct val="0"/>
              </a:spcAft>
            </a:pPr>
            <a:endParaRPr lang="ru-RU" b="1" dirty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ctr">
              <a:spcAft>
                <a:spcPct val="0"/>
              </a:spcAft>
              <a:buFont typeface="Wingdings" pitchFamily="2" charset="2"/>
              <a:buChar char="§"/>
            </a:pPr>
            <a:endParaRPr lang="ru-RU" b="1" i="1" dirty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  <a:p>
            <a:pPr>
              <a:spcAft>
                <a:spcPct val="0"/>
              </a:spcAft>
              <a:buFont typeface="Wingdings" pitchFamily="2" charset="2"/>
              <a:buChar char="§"/>
            </a:pPr>
            <a:endParaRPr lang="ru-RU" b="1" i="1" dirty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8BF25BED-CE8E-7249-A91E-2BA3CD372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446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10F04341-BD8C-CA4F-B29B-736919E08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446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FD6819E-FB8C-BC4E-AA00-67F9E0E1C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15" y="210929"/>
            <a:ext cx="1360121" cy="328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410DCEA-B84A-194D-BCDC-477D3BD1CE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74"/>
          <a:stretch/>
        </p:blipFill>
        <p:spPr>
          <a:xfrm>
            <a:off x="0" y="4042609"/>
            <a:ext cx="3903270" cy="28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7F0CBB2-637F-034A-BDCF-E3786ADF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7" r="12461"/>
          <a:stretch/>
        </p:blipFill>
        <p:spPr>
          <a:xfrm>
            <a:off x="0" y="0"/>
            <a:ext cx="9144000" cy="68797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3768728" y="919280"/>
            <a:ext cx="52500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1A7D36"/>
              </a:solidFill>
            </a:endParaRPr>
          </a:p>
          <a:p>
            <a:pPr algn="ctr"/>
            <a:r>
              <a:rPr lang="ru-RU" sz="2400" b="1" dirty="0">
                <a:solidFill>
                  <a:srgbClr val="1A7D36"/>
                </a:solidFill>
              </a:rPr>
              <a:t> </a:t>
            </a:r>
          </a:p>
          <a:p>
            <a:r>
              <a:rPr lang="ru-RU" sz="2800" b="1" dirty="0">
                <a:solidFill>
                  <a:srgbClr val="1A7D36"/>
                </a:solidFill>
                <a:latin typeface="Akrobat ExtraBold" panose="00000900000000000000" charset="-52"/>
              </a:rPr>
              <a:t>Способ применения:</a:t>
            </a:r>
            <a:r>
              <a:rPr lang="ru-RU" sz="2800" dirty="0">
                <a:solidFill>
                  <a:srgbClr val="1A7D36"/>
                </a:solidFill>
                <a:latin typeface="Akrobat ExtraBold" panose="00000900000000000000" charset="-52"/>
              </a:rPr>
              <a:t> </a:t>
            </a:r>
          </a:p>
          <a:p>
            <a:endParaRPr lang="ru-RU" sz="2800" dirty="0"/>
          </a:p>
          <a:p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Взрослым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по 2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капсулы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3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раза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в день во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время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еды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, </a:t>
            </a:r>
            <a:r>
              <a:rPr lang="uk-UA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запивая</a:t>
            </a:r>
            <a:r>
              <a:rPr lang="uk-U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водой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. </a:t>
            </a:r>
          </a:p>
          <a:p>
            <a:endParaRPr lang="uk-UA" sz="28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Курс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приема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4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недели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. </a:t>
            </a:r>
          </a:p>
          <a:p>
            <a:endParaRPr lang="uk-UA" sz="28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При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необходимости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повторить через 2-3 </a:t>
            </a:r>
            <a:r>
              <a:rPr lang="uk-UA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недели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r>
              <a:rPr lang="ru-RU" sz="2800" dirty="0"/>
              <a:t> </a:t>
            </a:r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29F41643-2F1C-4E8D-92B5-9C22272A7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1" y="340168"/>
            <a:ext cx="1360121" cy="3285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33661F7-710D-FB48-A724-B2C0940A3C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74"/>
          <a:stretch/>
        </p:blipFill>
        <p:spPr>
          <a:xfrm>
            <a:off x="0" y="4064386"/>
            <a:ext cx="3903270" cy="28153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01D2E45-6C67-D04F-A5C0-9043E4E14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74"/>
          <a:stretch/>
        </p:blipFill>
        <p:spPr>
          <a:xfrm>
            <a:off x="0" y="4047951"/>
            <a:ext cx="3903270" cy="2815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9" y="944332"/>
            <a:ext cx="3032380" cy="545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животное, беспозвоночное&#10;&#10;Автоматически созданное описание">
            <a:extLst>
              <a:ext uri="{FF2B5EF4-FFF2-40B4-BE49-F238E27FC236}">
                <a16:creationId xmlns="" xmlns:a16="http://schemas.microsoft.com/office/drawing/2014/main" id="{D0C35BB6-2750-453C-A9F0-BC5B3C231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297C4A7-83FF-4E19-BA6F-D7767B7FAC94}"/>
              </a:ext>
            </a:extLst>
          </p:cNvPr>
          <p:cNvSpPr/>
          <p:nvPr/>
        </p:nvSpPr>
        <p:spPr>
          <a:xfrm>
            <a:off x="1414769" y="3548310"/>
            <a:ext cx="631446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7200" b="1" baseline="30000" dirty="0">
                <a:solidFill>
                  <a:schemeClr val="bg1"/>
                </a:solidFill>
                <a:latin typeface="Akrobat ExtraBold" panose="00000900000000000000" pitchFamily="50" charset="-52"/>
              </a:rPr>
              <a:t>Спасибо за внимание</a:t>
            </a:r>
            <a:endParaRPr lang="ru-RU" sz="1350" dirty="0">
              <a:solidFill>
                <a:schemeClr val="bg1"/>
              </a:solidFill>
              <a:latin typeface="Akrobat ExtraBold" panose="00000900000000000000" pitchFamily="50" charset="-52"/>
            </a:endParaRPr>
          </a:p>
        </p:txBody>
      </p:sp>
      <p:pic>
        <p:nvPicPr>
          <p:cNvPr id="9" name="Рисунок 8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F3CAD1E-A1AF-4A08-9FBE-217C6BBD4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5" y="136404"/>
            <a:ext cx="1360121" cy="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4826743" y="176357"/>
            <a:ext cx="53143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endParaRPr lang="ru-RU" dirty="0"/>
          </a:p>
          <a:p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В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жизни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современного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человека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endParaRPr lang="uk-UA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krobat ExtraBold" panose="00000900000000000000" charset="-52"/>
            </a:endParaRPr>
          </a:p>
          <a:p>
            <a:r>
              <a:rPr lang="uk-UA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много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задач:  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2C428B9-1FAE-7E45-97A4-CCE96D71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" y="161051"/>
            <a:ext cx="1360121" cy="3285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B4FAF4F-A292-8244-B8E1-EFF276042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42" y="727637"/>
            <a:ext cx="4086301" cy="27215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BDDFD53-CB3E-F447-8314-46F82A2B7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6"/>
          <a:stretch/>
        </p:blipFill>
        <p:spPr>
          <a:xfrm>
            <a:off x="5111514" y="4127107"/>
            <a:ext cx="4032486" cy="2730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198" y="3534156"/>
            <a:ext cx="57243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необходимо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строить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карьеру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,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создавать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семью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и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воспитывать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детей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,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заниматься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саморазвитием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и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поддерживать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себя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в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форме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. </a:t>
            </a:r>
          </a:p>
          <a:p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На 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все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это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необходимо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большое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количество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энергии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,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обеспечить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которую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может</a:t>
            </a: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/>
            </a:r>
            <a:b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</a:br>
            <a:r>
              <a:rPr lang="uk-UA" sz="2400" b="1" dirty="0" smtClean="0">
                <a:solidFill>
                  <a:srgbClr val="1A7D36"/>
                </a:solidFill>
                <a:latin typeface="Akrobat ExtraBold" panose="00000900000000000000" charset="-52"/>
              </a:rPr>
              <a:t>АЛЦ </a:t>
            </a:r>
            <a:r>
              <a:rPr lang="uk-UA" sz="2400" b="1" dirty="0">
                <a:solidFill>
                  <a:srgbClr val="1A7D36"/>
                </a:solidFill>
                <a:latin typeface="Akrobat ExtraBold" panose="00000900000000000000" charset="-52"/>
              </a:rPr>
              <a:t>Комплекс.</a:t>
            </a:r>
            <a:endParaRPr lang="ru-RU" sz="2400" b="1" dirty="0">
              <a:solidFill>
                <a:srgbClr val="1A7D36"/>
              </a:solidFill>
              <a:latin typeface="Akrobat ExtraBold" panose="00000900000000000000" charset="-52"/>
            </a:endParaRPr>
          </a:p>
          <a:p>
            <a:endParaRPr lang="ru-RU" dirty="0"/>
          </a:p>
          <a:p>
            <a:r>
              <a:rPr lang="ru-RU" sz="2400" dirty="0"/>
              <a:t> 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37" y="1538087"/>
            <a:ext cx="2843408" cy="511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5718273" y="489643"/>
            <a:ext cx="340112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endParaRPr lang="ru-RU" dirty="0"/>
          </a:p>
          <a:p>
            <a:r>
              <a:rPr lang="uk-UA" sz="2500" dirty="0">
                <a:solidFill>
                  <a:srgbClr val="1A7D36"/>
                </a:solidFill>
                <a:latin typeface="Akrobat ExtraBold" panose="00000900000000000000" charset="-52"/>
              </a:rPr>
              <a:t>АЛЦ </a:t>
            </a:r>
            <a:r>
              <a:rPr lang="uk-UA" sz="2500" dirty="0" err="1">
                <a:solidFill>
                  <a:srgbClr val="1A7D36"/>
                </a:solidFill>
                <a:latin typeface="Akrobat ExtraBold" panose="00000900000000000000" charset="-52"/>
              </a:rPr>
              <a:t>Комлекс</a:t>
            </a:r>
            <a:r>
              <a:rPr lang="uk-UA" sz="2500" dirty="0">
                <a:solidFill>
                  <a:srgbClr val="1A7D36"/>
                </a:solidFill>
                <a:latin typeface="Akrobat ExtraBold" panose="00000900000000000000" charset="-52"/>
              </a:rPr>
              <a:t> 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—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симбиоз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незаменимых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аминокислот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и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цинка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для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спортсменов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, людей,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придерживающихся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диеты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и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испытывающих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серьезные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умственные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и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физические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нагрузки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, то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есть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для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тех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,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кто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хочет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долгие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годы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радоваться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своему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отражению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в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зеркале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и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чувствовать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себя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энергично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и</a:t>
            </a:r>
            <a:r>
              <a:rPr lang="uk-UA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 молодо.</a:t>
            </a:r>
            <a:endParaRPr lang="ru-RU" sz="2500" dirty="0">
              <a:solidFill>
                <a:schemeClr val="tx1">
                  <a:lumMod val="85000"/>
                  <a:lumOff val="15000"/>
                </a:schemeClr>
              </a:solidFill>
              <a:latin typeface="Akrobat ExtraBold" panose="00000900000000000000" charset="-52"/>
            </a:endParaRPr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2C428B9-1FAE-7E45-97A4-CCE96D71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74" y="161051"/>
            <a:ext cx="1360121" cy="3285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7900CE1-3460-EB41-B47A-B06AA01C2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14" r="6874"/>
          <a:stretch/>
        </p:blipFill>
        <p:spPr>
          <a:xfrm>
            <a:off x="0" y="0"/>
            <a:ext cx="5620214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BDDFD53-CB3E-F447-8314-46F82A2B7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6"/>
          <a:stretch/>
        </p:blipFill>
        <p:spPr>
          <a:xfrm>
            <a:off x="5111514" y="4127107"/>
            <a:ext cx="4032486" cy="27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4885151" y="1430418"/>
            <a:ext cx="391270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endParaRPr lang="ru-RU" dirty="0"/>
          </a:p>
          <a:p>
            <a:pPr algn="ctr"/>
            <a:endParaRPr lang="ru-RU" sz="1000" dirty="0">
              <a:solidFill>
                <a:srgbClr val="1A7D36"/>
              </a:solidFill>
            </a:endParaRPr>
          </a:p>
          <a:p>
            <a:endParaRPr lang="ru-RU" dirty="0"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стимулирует выработку гормона роста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соматотропина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, что помогает активнее наращивать мышечную массу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;</a:t>
            </a:r>
          </a:p>
          <a:p>
            <a:pPr lvl="0"/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запускает процесс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жиросжигания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поддерживает оптимальный уровень холестерина крови, защищая тем самым сердечно-сосудистую систему от грозного заболевания — атеросклероза</a:t>
            </a:r>
            <a:r>
              <a:rPr lang="ru-RU" sz="2000" dirty="0">
                <a:latin typeface="Akrobat ExtraBold" panose="00000900000000000000" charset="-52"/>
              </a:rPr>
              <a:t>;</a:t>
            </a:r>
          </a:p>
          <a:p>
            <a:endParaRPr lang="ru-RU" sz="2400" dirty="0"/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2C428B9-1FAE-7E45-97A4-CCE96D71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8" y="138748"/>
            <a:ext cx="1360121" cy="328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B311C2-41BE-C34E-B694-19A3F3090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6"/>
          <a:stretch/>
        </p:blipFill>
        <p:spPr>
          <a:xfrm>
            <a:off x="5166374" y="4214789"/>
            <a:ext cx="4032486" cy="2730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0002353-BAA3-6B44-B779-CCA81A7F6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00" y="2925451"/>
            <a:ext cx="5014596" cy="3353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3462" y="669541"/>
            <a:ext cx="85302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7D36"/>
                </a:solidFill>
                <a:latin typeface="Akrobat ExtraBold" panose="00000900000000000000" charset="-52"/>
              </a:rPr>
              <a:t>Как работают </a:t>
            </a:r>
            <a:r>
              <a:rPr lang="ru-RU" sz="2400" b="1" dirty="0" smtClean="0">
                <a:solidFill>
                  <a:srgbClr val="1A7D36"/>
                </a:solidFill>
                <a:latin typeface="Akrobat ExtraBold" panose="00000900000000000000" charset="-52"/>
              </a:rPr>
              <a:t>ингредиенты</a:t>
            </a:r>
            <a:endParaRPr lang="ru-RU" sz="2400" b="1" dirty="0">
              <a:solidFill>
                <a:srgbClr val="1A7D36"/>
              </a:solidFill>
              <a:latin typeface="Akrobat ExtraBold" panose="00000900000000000000" charset="-52"/>
            </a:endParaRPr>
          </a:p>
          <a:p>
            <a:pPr algn="ctr"/>
            <a:r>
              <a:rPr lang="ru-RU" sz="2400" b="1" dirty="0">
                <a:solidFill>
                  <a:srgbClr val="1A7D36"/>
                </a:solidFill>
                <a:latin typeface="Akrobat ExtraBold" panose="00000900000000000000" charset="-52"/>
              </a:rPr>
              <a:t>L-Аргинин:</a:t>
            </a:r>
          </a:p>
          <a:p>
            <a:pPr lvl="0"/>
            <a:endParaRPr lang="ru-RU" sz="2000" dirty="0"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krobat ExtraBold" panose="00000900000000000000" charset="-52"/>
              </a:rPr>
              <a:t>дарит заряд бодрости и энергии, помогая предотвратить негативные последствия чрезмерных умственных и физических нагрузок;</a:t>
            </a:r>
          </a:p>
          <a:p>
            <a:endParaRPr lang="ru-RU" b="1" dirty="0">
              <a:solidFill>
                <a:srgbClr val="1A7D36"/>
              </a:solidFill>
              <a:latin typeface="Akrobat ExtraBold" panose="000009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323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4998780" y="1529228"/>
            <a:ext cx="388217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endParaRPr lang="ru-RU" dirty="0"/>
          </a:p>
          <a:p>
            <a:pPr algn="ctr"/>
            <a:endParaRPr lang="ru-RU" sz="1000" dirty="0">
              <a:solidFill>
                <a:srgbClr val="1A7D3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запускает процессы очищения организма и стимулирует кровообращение, улучшая питание всех органов и тканей;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стимулирует выработку коллагена — вещества, необходимого для тонуса кожи и суставов;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повышает иммунитет и укрепляет защитные силы организма перед лицом вирусов и бактерий;</a:t>
            </a:r>
          </a:p>
          <a:p>
            <a:endParaRPr lang="ru-RU" sz="2400" dirty="0"/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2C428B9-1FAE-7E45-97A4-CCE96D71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8" y="138748"/>
            <a:ext cx="1360121" cy="328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B311C2-41BE-C34E-B694-19A3F3090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6"/>
          <a:stretch/>
        </p:blipFill>
        <p:spPr>
          <a:xfrm>
            <a:off x="5111514" y="4127107"/>
            <a:ext cx="4032486" cy="2730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356AED-C701-794C-A95E-AC8E504B1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7" y="2699510"/>
            <a:ext cx="5216603" cy="3488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833" y="601249"/>
            <a:ext cx="85928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1A7D36"/>
                </a:solidFill>
                <a:latin typeface="Akrobat ExtraBold" panose="00000900000000000000" charset="-52"/>
              </a:rPr>
              <a:t>Как работают </a:t>
            </a:r>
            <a:r>
              <a:rPr lang="ru-RU" sz="2400" b="1" dirty="0" smtClean="0">
                <a:solidFill>
                  <a:srgbClr val="1A7D36"/>
                </a:solidFill>
                <a:latin typeface="Akrobat ExtraBold" panose="00000900000000000000" charset="-52"/>
              </a:rPr>
              <a:t>ингредиенты</a:t>
            </a:r>
            <a:endParaRPr lang="ru-RU" sz="2400" dirty="0">
              <a:solidFill>
                <a:prstClr val="black"/>
              </a:solidFill>
              <a:latin typeface="Akrobat ExtraBold" panose="00000900000000000000" charset="-52"/>
            </a:endParaRPr>
          </a:p>
          <a:p>
            <a:pPr lvl="0" algn="ctr"/>
            <a:r>
              <a:rPr lang="ru-RU" sz="2400" b="1" dirty="0">
                <a:solidFill>
                  <a:srgbClr val="1A7D36"/>
                </a:solidFill>
                <a:latin typeface="Akrobat ExtraBold" panose="00000900000000000000" charset="-52"/>
              </a:rPr>
              <a:t>L-Аргинин :</a:t>
            </a:r>
          </a:p>
          <a:p>
            <a:pPr lvl="0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усиливает приток крови к половым органам у мужчин, что благоприятным образом сказывается на качестве и количестве семенной жидкости и способности к зачатию;</a:t>
            </a:r>
          </a:p>
        </p:txBody>
      </p:sp>
    </p:spTree>
    <p:extLst>
      <p:ext uri="{BB962C8B-B14F-4D97-AF65-F5344CB8AC3E}">
        <p14:creationId xmlns:p14="http://schemas.microsoft.com/office/powerpoint/2010/main" val="4991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4172847" y="1006083"/>
            <a:ext cx="4971153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endParaRPr lang="ru-RU" dirty="0"/>
          </a:p>
          <a:p>
            <a:pPr algn="ctr"/>
            <a:endParaRPr lang="ru-RU" sz="2400" dirty="0">
              <a:solidFill>
                <a:srgbClr val="1A7D36"/>
              </a:solidFill>
              <a:latin typeface="Akrobat ExtraBold" panose="00000900000000000000" charset="-52"/>
            </a:endParaRPr>
          </a:p>
          <a:p>
            <a:r>
              <a:rPr lang="uk-UA" sz="2000" dirty="0">
                <a:latin typeface="Akrobat ExtraBold" panose="00000900000000000000" charset="-52"/>
              </a:rPr>
              <a:t> </a:t>
            </a:r>
            <a:endParaRPr lang="ru-RU" sz="2000" dirty="0"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содержится в коллагене, который обеспечивает крепость мышц, хрящей, связок и сухожилий, а также молодость кожи;</a:t>
            </a:r>
          </a:p>
          <a:p>
            <a:pPr lvl="0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способствует усвоению кальция из кишечника, принимая опосредованное участие в укреплении костей;</a:t>
            </a:r>
          </a:p>
          <a:p>
            <a:pPr lvl="0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предотвращает заболевания сердечно-сосудистой системы;</a:t>
            </a:r>
          </a:p>
          <a:p>
            <a:pPr lvl="0"/>
            <a:endParaRPr lang="ru-RU" sz="1900" dirty="0"/>
          </a:p>
          <a:p>
            <a:endParaRPr lang="ru-RU" sz="2400" dirty="0"/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2C428B9-1FAE-7E45-97A4-CCE96D71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8" y="138748"/>
            <a:ext cx="1360121" cy="328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B311C2-41BE-C34E-B694-19A3F3090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6"/>
          <a:stretch/>
        </p:blipFill>
        <p:spPr>
          <a:xfrm>
            <a:off x="5111514" y="4127107"/>
            <a:ext cx="4032486" cy="27308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80B894C-B58C-D447-91C4-9F0779167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54" y="2092796"/>
            <a:ext cx="4071893" cy="3956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104" y="1006083"/>
            <a:ext cx="762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7D36"/>
                </a:solidFill>
                <a:latin typeface="Akrobat ExtraBold" panose="00000900000000000000" charset="-52"/>
              </a:rPr>
              <a:t>Как работают </a:t>
            </a:r>
            <a:r>
              <a:rPr lang="ru-RU" sz="2400" b="1" dirty="0" smtClean="0">
                <a:solidFill>
                  <a:srgbClr val="1A7D36"/>
                </a:solidFill>
                <a:latin typeface="Akrobat ExtraBold" panose="00000900000000000000" charset="-52"/>
              </a:rPr>
              <a:t>ингредиенты</a:t>
            </a:r>
            <a:endParaRPr lang="ru-RU" sz="2400" dirty="0">
              <a:latin typeface="Akrobat ExtraBold" panose="00000900000000000000" charset="-52"/>
            </a:endParaRPr>
          </a:p>
          <a:p>
            <a:pPr algn="ctr"/>
            <a:r>
              <a:rPr lang="uk-UA" sz="2400" b="1" dirty="0">
                <a:solidFill>
                  <a:srgbClr val="1A7D36"/>
                </a:solidFill>
                <a:latin typeface="Akrobat ExtraBold" panose="00000900000000000000" charset="-52"/>
              </a:rPr>
              <a:t>L-</a:t>
            </a:r>
            <a:r>
              <a:rPr lang="uk-UA" sz="2400" b="1" dirty="0" err="1">
                <a:solidFill>
                  <a:srgbClr val="1A7D36"/>
                </a:solidFill>
                <a:latin typeface="Akrobat ExtraBold" panose="00000900000000000000" charset="-52"/>
              </a:rPr>
              <a:t>лизин</a:t>
            </a:r>
            <a:r>
              <a:rPr lang="uk-UA" sz="2400" b="1" dirty="0">
                <a:solidFill>
                  <a:srgbClr val="1A7D36"/>
                </a:solidFill>
                <a:latin typeface="Akrobat ExtraBold" panose="00000900000000000000" charset="-52"/>
              </a:rPr>
              <a:t>:</a:t>
            </a:r>
            <a:endParaRPr lang="ru-RU" sz="2400" dirty="0">
              <a:solidFill>
                <a:srgbClr val="1A7D36"/>
              </a:solidFill>
              <a:latin typeface="Akrobat ExtraBold" panose="000009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20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4150851" y="826501"/>
            <a:ext cx="511841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endParaRPr lang="ru-RU" dirty="0"/>
          </a:p>
          <a:p>
            <a:pPr algn="ctr"/>
            <a:endParaRPr lang="ru-RU" sz="1000" dirty="0">
              <a:solidFill>
                <a:srgbClr val="1A7D36"/>
              </a:solidFill>
            </a:endParaRPr>
          </a:p>
          <a:p>
            <a:r>
              <a:rPr lang="uk-UA" dirty="0"/>
              <a:t> </a:t>
            </a:r>
            <a:endParaRPr lang="ru-RU" dirty="0"/>
          </a:p>
          <a:p>
            <a:pPr lvl="0"/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играет важную роль в формировании иммунного ответа, помогая организму противостоять вирусным и бактериальным инфекциям;</a:t>
            </a:r>
          </a:p>
          <a:p>
            <a:pPr lvl="0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запускает процессы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жиросжигания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и улучшает усвоение белка;</a:t>
            </a:r>
          </a:p>
          <a:p>
            <a:pPr lvl="0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помогает нарастить мышечную массу;</a:t>
            </a:r>
          </a:p>
          <a:p>
            <a:pPr lvl="0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входит в состав гормонов и ферментов, которые регулируют обменные процессы. </a:t>
            </a: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2C428B9-1FAE-7E45-97A4-CCE96D71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8" y="138748"/>
            <a:ext cx="1360121" cy="328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B311C2-41BE-C34E-B694-19A3F3090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6"/>
          <a:stretch/>
        </p:blipFill>
        <p:spPr>
          <a:xfrm>
            <a:off x="5111514" y="4127107"/>
            <a:ext cx="4032486" cy="2730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0131A3C-2A4A-484C-96F8-56AB5DF60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29" y="1922897"/>
            <a:ext cx="4245792" cy="41259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9783" y="688932"/>
            <a:ext cx="5292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7D36"/>
                </a:solidFill>
                <a:latin typeface="Akrobat ExtraBold" panose="00000900000000000000" charset="-52"/>
              </a:rPr>
              <a:t>Как работают </a:t>
            </a:r>
            <a:r>
              <a:rPr lang="ru-RU" sz="2400" b="1" dirty="0" smtClean="0">
                <a:solidFill>
                  <a:srgbClr val="1A7D36"/>
                </a:solidFill>
                <a:latin typeface="Akrobat ExtraBold" panose="00000900000000000000" charset="-52"/>
              </a:rPr>
              <a:t>ингредиенты</a:t>
            </a:r>
            <a:endParaRPr lang="ru-RU" sz="2400" dirty="0">
              <a:latin typeface="Akrobat ExtraBold" panose="00000900000000000000" charset="-52"/>
            </a:endParaRPr>
          </a:p>
          <a:p>
            <a:pPr algn="ctr"/>
            <a:r>
              <a:rPr lang="uk-UA" sz="2400" b="1" dirty="0">
                <a:solidFill>
                  <a:srgbClr val="1A7D36"/>
                </a:solidFill>
                <a:latin typeface="Akrobat ExtraBold" panose="00000900000000000000" charset="-52"/>
              </a:rPr>
              <a:t>L-</a:t>
            </a:r>
            <a:r>
              <a:rPr lang="uk-UA" sz="2400" b="1" dirty="0" err="1">
                <a:solidFill>
                  <a:srgbClr val="1A7D36"/>
                </a:solidFill>
                <a:latin typeface="Akrobat ExtraBold" panose="00000900000000000000" charset="-52"/>
              </a:rPr>
              <a:t>лизин</a:t>
            </a:r>
            <a:r>
              <a:rPr lang="uk-UA" sz="2400" b="1" dirty="0">
                <a:solidFill>
                  <a:srgbClr val="1A7D36"/>
                </a:solidFill>
                <a:latin typeface="Akrobat ExtraBold" panose="00000900000000000000" charset="-52"/>
              </a:rPr>
              <a:t>:</a:t>
            </a:r>
            <a:endParaRPr lang="ru-RU" sz="2400" dirty="0">
              <a:solidFill>
                <a:srgbClr val="1A7D36"/>
              </a:solidFill>
              <a:latin typeface="Akrobat ExtraBold" panose="000009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021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B2E329F-6471-8C45-A23A-392F5086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9" r="10345" b="2843"/>
          <a:stretch/>
        </p:blipFill>
        <p:spPr>
          <a:xfrm>
            <a:off x="0" y="1580418"/>
            <a:ext cx="4319952" cy="420660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4319952" y="1037467"/>
            <a:ext cx="466121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endParaRPr lang="ru-RU" dirty="0"/>
          </a:p>
          <a:p>
            <a:pPr algn="ctr"/>
            <a:endParaRPr lang="ru-RU" sz="1000" dirty="0">
              <a:solidFill>
                <a:srgbClr val="1A7D36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укрепляет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иммунитет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запускает процесс обновления тканей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нормализует работу сальных желез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укрепляет волосяные луковицы и улучшает состояние волос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улучшает выработку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сперматазоидов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, синтез тестостерона, функционирование яичников, что в свою очередь улучшает репродуктивные функции и способность к зачатию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профилактирует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старение головного мозга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улучшает концентрацию внимания и память</a:t>
            </a:r>
          </a:p>
          <a:p>
            <a:endParaRPr lang="ru-RU" sz="2400" dirty="0"/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2C428B9-1FAE-7E45-97A4-CCE96D71D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8" y="138748"/>
            <a:ext cx="1360121" cy="328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B311C2-41BE-C34E-B694-19A3F3090E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6"/>
          <a:stretch/>
        </p:blipFill>
        <p:spPr>
          <a:xfrm>
            <a:off x="5111514" y="4127107"/>
            <a:ext cx="4032486" cy="2730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1899" y="615044"/>
            <a:ext cx="5837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7D36"/>
                </a:solidFill>
                <a:latin typeface="Akrobat ExtraBold" panose="00000900000000000000" charset="-52"/>
              </a:rPr>
              <a:t>Как работают </a:t>
            </a:r>
            <a:r>
              <a:rPr lang="ru-RU" sz="2400" b="1" dirty="0" smtClean="0">
                <a:solidFill>
                  <a:srgbClr val="1A7D36"/>
                </a:solidFill>
                <a:latin typeface="Akrobat ExtraBold" panose="00000900000000000000" charset="-52"/>
              </a:rPr>
              <a:t>ингредиенты</a:t>
            </a:r>
            <a:endParaRPr lang="ru-RU" sz="2400" dirty="0">
              <a:latin typeface="Akrobat ExtraBold" panose="00000900000000000000" charset="-52"/>
            </a:endParaRPr>
          </a:p>
          <a:p>
            <a:pPr algn="ctr"/>
            <a:r>
              <a:rPr lang="uk-UA" sz="2400" b="1" dirty="0" err="1">
                <a:solidFill>
                  <a:srgbClr val="1A7D36"/>
                </a:solidFill>
                <a:latin typeface="Akrobat ExtraBold" panose="00000900000000000000" charset="-52"/>
              </a:rPr>
              <a:t>Цинка</a:t>
            </a:r>
            <a:r>
              <a:rPr lang="uk-UA" sz="2400" b="1" dirty="0">
                <a:solidFill>
                  <a:srgbClr val="1A7D36"/>
                </a:solidFill>
                <a:latin typeface="Akrobat ExtraBold" panose="00000900000000000000" charset="-52"/>
              </a:rPr>
              <a:t> </a:t>
            </a:r>
            <a:r>
              <a:rPr lang="uk-UA" sz="2400" b="1" dirty="0" err="1">
                <a:solidFill>
                  <a:srgbClr val="1A7D36"/>
                </a:solidFill>
                <a:latin typeface="Akrobat ExtraBold" panose="00000900000000000000" charset="-52"/>
              </a:rPr>
              <a:t>пиколинат</a:t>
            </a:r>
            <a:r>
              <a:rPr lang="uk-UA" sz="2400" b="1" dirty="0">
                <a:solidFill>
                  <a:srgbClr val="1A7D36"/>
                </a:solidFill>
                <a:latin typeface="Akrobat ExtraBold" panose="00000900000000000000" charset="-52"/>
              </a:rPr>
              <a:t>:</a:t>
            </a:r>
            <a:endParaRPr lang="ru-RU" sz="2400" dirty="0">
              <a:solidFill>
                <a:srgbClr val="1A7D36"/>
              </a:solidFill>
              <a:latin typeface="Akrobat ExtraBold" panose="00000900000000000000" charset="-52"/>
            </a:endParaRPr>
          </a:p>
          <a:p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08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DD8CDF2-147C-F847-857F-8DCD48AE9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0" r="4896"/>
          <a:stretch/>
        </p:blipFill>
        <p:spPr>
          <a:xfrm>
            <a:off x="3387645" y="0"/>
            <a:ext cx="5798634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A1F0BF-F4AF-4A4C-88C0-1BAA70A04129}"/>
              </a:ext>
            </a:extLst>
          </p:cNvPr>
          <p:cNvSpPr/>
          <p:nvPr/>
        </p:nvSpPr>
        <p:spPr>
          <a:xfrm>
            <a:off x="151778" y="276791"/>
            <a:ext cx="3996475" cy="6760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endParaRPr lang="ru-RU" dirty="0"/>
          </a:p>
          <a:p>
            <a:pPr algn="ctr">
              <a:lnSpc>
                <a:spcPct val="80000"/>
              </a:lnSpc>
            </a:pPr>
            <a:r>
              <a:rPr lang="uk-UA" sz="2400" b="1" dirty="0" err="1">
                <a:solidFill>
                  <a:srgbClr val="1A7D36"/>
                </a:solidFill>
                <a:latin typeface="Akrobat ExtraBold" panose="00000900000000000000" charset="-52"/>
              </a:rPr>
              <a:t>Показания</a:t>
            </a:r>
            <a:r>
              <a:rPr lang="uk-UA" sz="2400" b="1" dirty="0">
                <a:solidFill>
                  <a:srgbClr val="1A7D36"/>
                </a:solidFill>
                <a:latin typeface="Akrobat ExtraBold" panose="00000900000000000000" charset="-52"/>
              </a:rPr>
              <a:t> к </a:t>
            </a:r>
            <a:r>
              <a:rPr lang="uk-UA" sz="2400" b="1" dirty="0" err="1">
                <a:solidFill>
                  <a:srgbClr val="1A7D36"/>
                </a:solidFill>
                <a:latin typeface="Akrobat ExtraBold" panose="00000900000000000000" charset="-52"/>
              </a:rPr>
              <a:t>применению</a:t>
            </a:r>
            <a:r>
              <a:rPr lang="uk-UA" sz="2400" b="1" dirty="0" smtClean="0">
                <a:solidFill>
                  <a:srgbClr val="1A7D36"/>
                </a:solidFill>
                <a:latin typeface="Akrobat ExtraBold" panose="00000900000000000000" charset="-52"/>
              </a:rPr>
              <a:t>:</a:t>
            </a:r>
          </a:p>
          <a:p>
            <a:pPr algn="ctr">
              <a:lnSpc>
                <a:spcPct val="80000"/>
              </a:lnSpc>
            </a:pPr>
            <a:endParaRPr lang="ru-RU" sz="2400" dirty="0">
              <a:solidFill>
                <a:srgbClr val="1A7D36"/>
              </a:solidFill>
              <a:latin typeface="Akrobat ExtraBold" panose="00000900000000000000" charset="-52"/>
            </a:endParaRPr>
          </a:p>
          <a:p>
            <a:pPr>
              <a:lnSpc>
                <a:spcPct val="80000"/>
              </a:lnSpc>
            </a:pPr>
            <a:r>
              <a:rPr lang="uk-UA" sz="2400" b="1" dirty="0">
                <a:latin typeface="Akrobat ExtraBold" panose="00000900000000000000" charset="-52"/>
              </a:rPr>
              <a:t> </a:t>
            </a:r>
            <a:endParaRPr lang="ru-RU" sz="2400" dirty="0">
              <a:latin typeface="Akrobat ExtraBold" panose="00000900000000000000" charset="-52"/>
            </a:endParaRPr>
          </a:p>
          <a:p>
            <a:pPr marL="285750" lvl="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sz="2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укрепление</a:t>
            </a:r>
            <a:r>
              <a:rPr lang="uk-UA" sz="205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сердечно-</a:t>
            </a:r>
            <a:r>
              <a:rPr lang="uk-UA" sz="2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сосудистой</a:t>
            </a:r>
            <a:r>
              <a:rPr lang="uk-UA" sz="205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системы</a:t>
            </a:r>
            <a:endParaRPr lang="uk-UA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lvl="0">
              <a:lnSpc>
                <a:spcPct val="80000"/>
              </a:lnSpc>
            </a:pPr>
            <a:endParaRPr lang="ru-RU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повышение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иммунитета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и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защитных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сил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организма</a:t>
            </a:r>
            <a:endParaRPr lang="uk-UA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lvl="0">
              <a:lnSpc>
                <a:spcPct val="80000"/>
              </a:lnSpc>
            </a:pPr>
            <a:endParaRPr lang="ru-RU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sz="2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лучшение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состояния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при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апатии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и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хронической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усталости</a:t>
            </a:r>
            <a:endParaRPr lang="uk-UA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lvl="0">
              <a:lnSpc>
                <a:spcPct val="80000"/>
              </a:lnSpc>
            </a:pPr>
            <a:endParaRPr lang="ru-RU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восстановление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после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интенсивных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физических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и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умственных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нагрузок</a:t>
            </a:r>
            <a:endParaRPr lang="uk-UA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lvl="0">
              <a:lnSpc>
                <a:spcPct val="80000"/>
              </a:lnSpc>
            </a:pPr>
            <a:endParaRPr lang="ru-RU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добавка к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рациону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при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регулярных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спортивных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тренировках</a:t>
            </a:r>
            <a:endParaRPr lang="uk-UA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lvl="0">
              <a:lnSpc>
                <a:spcPct val="80000"/>
              </a:lnSpc>
            </a:pPr>
            <a:endParaRPr lang="ru-RU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marL="285750" lvl="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sz="2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к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оррекция</a:t>
            </a:r>
            <a:r>
              <a:rPr lang="uk-UA" sz="2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 </a:t>
            </a:r>
            <a:r>
              <a:rPr lang="uk-UA" sz="2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ExtraBold" panose="00000900000000000000" charset="-52"/>
              </a:rPr>
              <a:t>веса</a:t>
            </a:r>
            <a:endParaRPr lang="ru-RU" sz="2050" dirty="0">
              <a:solidFill>
                <a:schemeClr val="tx1">
                  <a:lumMod val="75000"/>
                  <a:lumOff val="25000"/>
                </a:schemeClr>
              </a:solidFill>
              <a:latin typeface="Akrobat ExtraBold" panose="00000900000000000000" charset="-52"/>
            </a:endParaRPr>
          </a:p>
          <a:p>
            <a:pPr algn="ctr"/>
            <a:endParaRPr lang="ru-RU" sz="2050" dirty="0">
              <a:solidFill>
                <a:srgbClr val="1A7D36"/>
              </a:solidFill>
              <a:latin typeface="Akrobat ExtraBold" panose="00000900000000000000" charset="-52"/>
            </a:endParaRPr>
          </a:p>
          <a:p>
            <a:endParaRPr lang="ru-RU" sz="2400" dirty="0"/>
          </a:p>
        </p:txBody>
      </p:sp>
      <p:pic>
        <p:nvPicPr>
          <p:cNvPr id="8" name="Рисунок 7" descr="Изображение выглядит как объек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2C428B9-1FAE-7E45-97A4-CCE96D71D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8" y="138748"/>
            <a:ext cx="1360121" cy="3285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CB311C2-41BE-C34E-B694-19A3F3090E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6"/>
          <a:stretch/>
        </p:blipFill>
        <p:spPr>
          <a:xfrm>
            <a:off x="0" y="4127107"/>
            <a:ext cx="4032486" cy="27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5922</TotalTime>
  <Words>122</Words>
  <Application>Microsoft Office PowerPoint</Application>
  <PresentationFormat>Экран (4:3)</PresentationFormat>
  <Paragraphs>119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Akrobat ExtraBold</vt:lpstr>
      <vt:lpstr>Calibri</vt:lpstr>
      <vt:lpstr>-webkit-standard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Эльдар Алескеров</dc:creator>
  <cp:lastModifiedBy>Буга Наталья</cp:lastModifiedBy>
  <cp:revision>111</cp:revision>
  <cp:lastPrinted>2020-04-29T08:51:38Z</cp:lastPrinted>
  <dcterms:created xsi:type="dcterms:W3CDTF">2019-07-04T14:56:25Z</dcterms:created>
  <dcterms:modified xsi:type="dcterms:W3CDTF">2020-11-03T15:31:28Z</dcterms:modified>
</cp:coreProperties>
</file>